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3"/>
  </p:notesMasterIdLst>
  <p:sldIdLst>
    <p:sldId id="25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27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23" r:id="rId21"/>
    <p:sldId id="324" r:id="rId22"/>
    <p:sldId id="325" r:id="rId23"/>
    <p:sldId id="326" r:id="rId24"/>
    <p:sldId id="318" r:id="rId25"/>
    <p:sldId id="319" r:id="rId26"/>
    <p:sldId id="320" r:id="rId27"/>
    <p:sldId id="321" r:id="rId28"/>
    <p:sldId id="322" r:id="rId29"/>
    <p:sldId id="328" r:id="rId30"/>
    <p:sldId id="329" r:id="rId31"/>
    <p:sldId id="330" r:id="rId32"/>
    <p:sldId id="331" r:id="rId33"/>
    <p:sldId id="332" r:id="rId34"/>
    <p:sldId id="333" r:id="rId35"/>
    <p:sldId id="335" r:id="rId36"/>
    <p:sldId id="336" r:id="rId37"/>
    <p:sldId id="338" r:id="rId38"/>
    <p:sldId id="337" r:id="rId39"/>
    <p:sldId id="339" r:id="rId40"/>
    <p:sldId id="340" r:id="rId41"/>
    <p:sldId id="341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>
      <p:cViewPr varScale="1">
        <p:scale>
          <a:sx n="151" d="100"/>
          <a:sy n="151" d="100"/>
        </p:scale>
        <p:origin x="456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9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00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92.png"/><Relationship Id="rId12" Type="http://schemas.openxmlformats.org/officeDocument/2006/relationships/image" Target="../media/image11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87.png"/><Relationship Id="rId5" Type="http://schemas.openxmlformats.org/officeDocument/2006/relationships/image" Target="../media/image96.png"/><Relationship Id="rId10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A Novel</a:t>
            </a:r>
            <a:r>
              <a:rPr lang="ko-KR" altLang="en-US" sz="1800" dirty="0"/>
              <a:t> </a:t>
            </a:r>
            <a:r>
              <a:rPr lang="en-US" altLang="ko-KR" sz="1800" dirty="0"/>
              <a:t>GAN-Based</a:t>
            </a:r>
            <a:r>
              <a:rPr lang="ko-KR" altLang="en-US" sz="1800" dirty="0"/>
              <a:t> </a:t>
            </a:r>
            <a:r>
              <a:rPr lang="en-US" altLang="ko-KR" sz="1800" dirty="0"/>
              <a:t>Network</a:t>
            </a:r>
            <a:r>
              <a:rPr lang="ko-KR" altLang="en-US" sz="1800" dirty="0"/>
              <a:t> </a:t>
            </a:r>
            <a:r>
              <a:rPr lang="en-US" altLang="ko-KR" sz="1800" dirty="0"/>
              <a:t>for</a:t>
            </a:r>
            <a:r>
              <a:rPr lang="ko-KR" altLang="en-US" sz="1800" dirty="0"/>
              <a:t> </a:t>
            </a:r>
            <a:r>
              <a:rPr lang="en-US" altLang="ko-KR" sz="1800" dirty="0"/>
              <a:t>Unmasking of Masked Face (IEEE</a:t>
            </a:r>
            <a:r>
              <a:rPr lang="ko-KR" altLang="en-US" sz="1800" dirty="0"/>
              <a:t> </a:t>
            </a:r>
            <a:r>
              <a:rPr lang="en-US" altLang="ko-KR" sz="1800" dirty="0"/>
              <a:t>Access</a:t>
            </a:r>
            <a:r>
              <a:rPr lang="ko-KR" altLang="en-US" sz="1800" dirty="0"/>
              <a:t> </a:t>
            </a:r>
            <a:r>
              <a:rPr lang="en-US" altLang="ko-KR" sz="1800" dirty="0"/>
              <a:t>2020)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B112E6C-0D57-4172-A4B3-A63AD015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30" y="1419622"/>
            <a:ext cx="37242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4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𝑒𝑑𝑖𝑡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가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realistic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missing content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만들기 위해서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reconstruction loss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추가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456535"/>
              </a:xfrm>
              <a:prstGeom prst="rect">
                <a:avLst/>
              </a:prstGeom>
              <a:blipFill>
                <a:blip r:embed="rId2"/>
                <a:stretch>
                  <a:fillRect l="-440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9257FE4-ED38-4284-B5F2-9F713631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2290762"/>
            <a:ext cx="4981575" cy="56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ED9E86-5127-4FD4-893F-37F35759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2" y="3003798"/>
            <a:ext cx="4895850" cy="552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CA58DA-BAC7-43D0-BC60-99EB17DBD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549" y="3707309"/>
            <a:ext cx="48291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8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152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D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𝑤h𝑜𝑙𝑒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D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𝑚𝑎𝑠𝑘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사용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PIX2PIX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구조와 동일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시각적으로 일관된 이미지 생성에 도움을 준다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전체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Train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2/5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𝑒𝑑𝑖𝑡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함께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Train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152384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1C9485C-4C6F-48FC-A1DC-6FA8DBCF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957358"/>
            <a:ext cx="3432448" cy="21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323528" y="843558"/>
            <a:ext cx="8316923" cy="46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Minimizing the following objective function: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4CACD-2E66-4A28-932D-141D4735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823885"/>
            <a:ext cx="5800725" cy="1419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8CE0DC-5E6B-46BD-BDAC-74F9CA76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23" y="3343810"/>
            <a:ext cx="6067425" cy="1466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BAFD88-6726-4269-8ACB-79679F31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1305382"/>
            <a:ext cx="56769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2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323528" y="1131590"/>
            <a:ext cx="8316923" cy="46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 fools D by Minimizing the following loss function: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220495-DDFD-4C11-9579-DF5C18A2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01" y="2139702"/>
            <a:ext cx="54387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2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323528" y="1131590"/>
                <a:ext cx="8316923" cy="170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Perceptual Network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Conv. Layer Feature map (conv_3,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4,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5)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of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VGG-19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얼굴의 구조를 복구하는 데 도움이 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!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activation map of the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i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th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layer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𝜑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316923" cy="1703030"/>
              </a:xfrm>
              <a:prstGeom prst="rect">
                <a:avLst/>
              </a:prstGeom>
              <a:blipFill>
                <a:blip r:embed="rId2"/>
                <a:stretch>
                  <a:fillRect l="-440" b="-5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3DE1AF7-C026-4506-BEA2-0D9F79C6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39276"/>
            <a:ext cx="4467225" cy="72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5E8992-C595-4A83-AEBB-28580DF9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660617"/>
            <a:ext cx="2990477" cy="22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0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323528" y="1131590"/>
                <a:ext cx="8316923" cy="135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Total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loss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𝑟𝑐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100,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𝑤h𝑜𝑙𝑒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𝑟𝑒𝑔𝑖𝑜𝑛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0.3,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𝑚𝑎𝑠𝑘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𝑟𝑒𝑔𝑖𝑜𝑛</m:t>
                            </m:r>
                          </m:sup>
                        </m:sSup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= 0.7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𝑎𝑑𝑣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𝑤h𝑜𝑙𝑒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𝑟𝑒𝑔𝑖𝑜𝑛</m:t>
                            </m:r>
                          </m:sup>
                        </m:sSup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= 0.3,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𝑎𝑑𝑣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𝑚𝑎𝑠𝑘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𝑟𝑒𝑔𝑖𝑜𝑛</m:t>
                            </m:r>
                          </m:sup>
                        </m:sSup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= 0.7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316923" cy="1354602"/>
              </a:xfrm>
              <a:prstGeom prst="rect">
                <a:avLst/>
              </a:prstGeom>
              <a:blipFill>
                <a:blip r:embed="rId2"/>
                <a:stretch>
                  <a:fillRect l="-440" b="-4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48C355C-321B-4459-9572-3B31B7F5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774224"/>
            <a:ext cx="53911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3B334-A863-46F5-85F4-8A5B4C0A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7614"/>
            <a:ext cx="3528392" cy="26728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16B5B7-1589-4BFA-AACD-7AFFD67A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19622"/>
            <a:ext cx="4209699" cy="26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323528" y="1131590"/>
                <a:ext cx="8316923" cy="352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Stage 1 : 256x256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크기의 훈련 샘플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10,000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개를 배치 크기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10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Stage 2 :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얼굴 영역의 경계를 얻기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𝑒𝑑𝑖𝑡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을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D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𝑤h𝑜𝑙𝑒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을 따라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Train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                 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구조가 형성되면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D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𝑚𝑎𝑠𝑘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추가하여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Train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처음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50,000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번은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𝑒𝑑𝑖𝑡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만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Train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그 다음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200,000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번은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𝑒𝑑𝑖𝑡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D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𝑤h𝑜𝑙𝑒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함께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Train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그 다음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250,000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번은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D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𝑚𝑎𝑠𝑘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𝑟𝑒𝑔𝑖𝑜𝑛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을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추가하여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Train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Geforce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2080Ti,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약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100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시간 소요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316923" cy="3524235"/>
              </a:xfrm>
              <a:prstGeom prst="rect">
                <a:avLst/>
              </a:prstGeom>
              <a:blipFill>
                <a:blip r:embed="rId2"/>
                <a:stretch>
                  <a:fillRect l="-440" r="-11144" b="-1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42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323528" y="1131590"/>
            <a:ext cx="8568952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SSIM (Structural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Similarity Index)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구조적 유사 지수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압축 및 변환에 의해 발생하는 왜곡에 대하여 원본 영상에 대한 유사도 측정 기법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026" name="Picture 2" descr="A Quick Overview of Methods to Measure the Similarity Between Images | by  Data Monsters | Medium">
            <a:extLst>
              <a:ext uri="{FF2B5EF4-FFF2-40B4-BE49-F238E27FC236}">
                <a16:creationId xmlns:a16="http://schemas.microsoft.com/office/drawing/2014/main" id="{50BE20E4-593E-44AE-9762-C25945AB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81846"/>
            <a:ext cx="5247861" cy="189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/DL] 이미지 품질 평가 PSNR/ SSIM">
            <a:extLst>
              <a:ext uri="{FF2B5EF4-FFF2-40B4-BE49-F238E27FC236}">
                <a16:creationId xmlns:a16="http://schemas.microsoft.com/office/drawing/2014/main" id="{963CCE5C-FD10-43B9-BCFF-D395D99A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63079"/>
            <a:ext cx="3816424" cy="8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9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323528" y="1131590"/>
            <a:ext cx="8568952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FID (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Fréchet Inception Distance)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낮은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FID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두 분포의 거리가 가깝다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-&gt;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진짜와 가짜가 유사하다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60A2A-91AD-435A-B6E2-30C9DB3F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0" y="2003175"/>
            <a:ext cx="4752528" cy="1757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E4AEF2-F583-432C-AD63-747B8E12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8" y="3651870"/>
            <a:ext cx="5112618" cy="8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4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목적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얼굴 이미지에서 마스크 개체를 제거하는 것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경계를 넘어 넓은 얼굴 영역을 덮고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쌍이 있는 데이터가 존재하지 않음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(1)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마스크 영역에 대한 이진분할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(2)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마스크 제거 후 이미지 합성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기반의 네트워크를 사용 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323528" y="1131590"/>
            <a:ext cx="8568952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NIEQ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(Natural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Image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Quality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Evaluator)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가까울 수록 품질이 높음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[0, 100]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자연 영상에서 관찰되는 통계적 정형오차로부터 측정가능 편차만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156418-AF52-4117-8BF3-2C43653A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612" y="2427734"/>
            <a:ext cx="6660232" cy="306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2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323528" y="1131590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BRISQUE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참조 없는 이미지 공간 품질 평가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4098" name="Picture 2" descr="BRISQUE IQA의 워크 플로우">
            <a:extLst>
              <a:ext uri="{FF2B5EF4-FFF2-40B4-BE49-F238E27FC236}">
                <a16:creationId xmlns:a16="http://schemas.microsoft.com/office/drawing/2014/main" id="{257FF341-58CB-4F5A-8211-7EBCC031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93851"/>
            <a:ext cx="5040560" cy="17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62616C-37D5-4B14-BED0-0668DB81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12380"/>
            <a:ext cx="4572000" cy="19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F635E-97A3-4594-8552-F2484AE2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15" y="797904"/>
            <a:ext cx="6051783" cy="4319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E0FC2-7B88-4E1B-9B19-6C4126A9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1470"/>
            <a:ext cx="3059832" cy="82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B14CCB-751B-4E1B-9B07-B14CB141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74" y="843558"/>
            <a:ext cx="6709051" cy="42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3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73B09-7683-4170-8AFF-0DAFBF666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41" y="767587"/>
            <a:ext cx="4381918" cy="436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5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C3E94-0B27-46B1-9948-2FAD1FAF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843558"/>
            <a:ext cx="4219112" cy="42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0343F-83B9-423A-85DA-0171264A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81538"/>
            <a:ext cx="3449869" cy="42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62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IPGAN : Style Transfer between ID Photo and Korean Portrait using Landmark Mask (Working Title)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838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System 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586095-25B8-42D1-AEF8-34A88C3CDB81}"/>
              </a:ext>
            </a:extLst>
          </p:cNvPr>
          <p:cNvSpPr/>
          <p:nvPr/>
        </p:nvSpPr>
        <p:spPr>
          <a:xfrm>
            <a:off x="2130584" y="2386758"/>
            <a:ext cx="1315017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Generator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C1F4AE-7E4F-4299-8368-5B4803A9B6EF}"/>
              </a:ext>
            </a:extLst>
          </p:cNvPr>
          <p:cNvSpPr/>
          <p:nvPr/>
        </p:nvSpPr>
        <p:spPr>
          <a:xfrm>
            <a:off x="5461498" y="2418775"/>
            <a:ext cx="1315017" cy="58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51904E-6717-44E1-932D-C9C9DAFC5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9" y="1453461"/>
            <a:ext cx="1080000" cy="11921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7A52E2-6E47-4368-BD19-1AC3D39F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1" y="2712690"/>
            <a:ext cx="1080000" cy="11921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1ED309-771F-443C-A383-613474F7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877" y="1421884"/>
            <a:ext cx="1080000" cy="1093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5DB646-07CA-4C63-A9D1-C4788272B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80" y="2851629"/>
            <a:ext cx="1080000" cy="10695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B18A13-11C6-40D7-A6EF-878B3C6EE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84" y="1488555"/>
            <a:ext cx="1080000" cy="11921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CE7F40-4659-47CD-88F4-C912FE91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086" y="2747784"/>
            <a:ext cx="1080000" cy="119211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76B2A1-B1E0-4E86-AC5B-658BF1AAA5B4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1771179" y="2049520"/>
            <a:ext cx="359405" cy="6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2A7CF3-93DA-49BE-B87D-C6A0287C0F24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1771181" y="2680673"/>
            <a:ext cx="359403" cy="628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CF443F3-B0F8-49FD-9826-9ED64D8151CD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45601" y="1968874"/>
            <a:ext cx="462276" cy="711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04D113-4C4A-4B72-87F4-E0FA0BD80F27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445601" y="2680673"/>
            <a:ext cx="462279" cy="705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1B3E55-D76B-40C3-B3EC-792D5411BB0F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4987877" y="1968874"/>
            <a:ext cx="473621" cy="743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DFE77C7-ECAD-49AE-8D0C-904C791F61AB}"/>
              </a:ext>
            </a:extLst>
          </p:cNvPr>
          <p:cNvCxnSpPr>
            <a:stCxn id="13" idx="3"/>
            <a:endCxn id="6" idx="1"/>
          </p:cNvCxnSpPr>
          <p:nvPr/>
        </p:nvCxnSpPr>
        <p:spPr>
          <a:xfrm flipV="1">
            <a:off x="4987880" y="2712690"/>
            <a:ext cx="473618" cy="673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B687F8-E4F8-4E36-A815-5E3744E4902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6776515" y="2084614"/>
            <a:ext cx="490569" cy="628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CBB66E-AD13-4E5B-98A5-892B72CA989C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6776515" y="2712690"/>
            <a:ext cx="490571" cy="63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935797-9487-4CE5-9DD5-2C2BAB0779A3}"/>
              </a:ext>
            </a:extLst>
          </p:cNvPr>
          <p:cNvSpPr/>
          <p:nvPr/>
        </p:nvSpPr>
        <p:spPr>
          <a:xfrm>
            <a:off x="3655789" y="931392"/>
            <a:ext cx="1584176" cy="168550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Cycle Loss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5B0D4A-A2A4-454D-8CCE-04F5B7642F67}"/>
              </a:ext>
            </a:extLst>
          </p:cNvPr>
          <p:cNvSpPr/>
          <p:nvPr/>
        </p:nvSpPr>
        <p:spPr>
          <a:xfrm>
            <a:off x="3676739" y="4256942"/>
            <a:ext cx="1584176" cy="168550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Cycle Loss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C47E84-FF1C-4E27-984D-B29AFBFA868A}"/>
              </a:ext>
            </a:extLst>
          </p:cNvPr>
          <p:cNvSpPr/>
          <p:nvPr/>
        </p:nvSpPr>
        <p:spPr>
          <a:xfrm>
            <a:off x="2045594" y="1453099"/>
            <a:ext cx="1584176" cy="356134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Perceptual loss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landmark loss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5DE602-E67A-47A0-9FC4-061BF1B08AE8}"/>
              </a:ext>
            </a:extLst>
          </p:cNvPr>
          <p:cNvSpPr/>
          <p:nvPr/>
        </p:nvSpPr>
        <p:spPr>
          <a:xfrm>
            <a:off x="2045594" y="3549605"/>
            <a:ext cx="1584176" cy="355203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Perceptual loss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landmark loss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474274-57CB-4897-9A9D-BAE81CAC2D73}"/>
              </a:ext>
            </a:extLst>
          </p:cNvPr>
          <p:cNvSpPr/>
          <p:nvPr/>
        </p:nvSpPr>
        <p:spPr>
          <a:xfrm>
            <a:off x="363014" y="1153391"/>
            <a:ext cx="1584176" cy="168550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Style loss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2F62C7-8F63-473C-8902-E10E3EC69E71}"/>
              </a:ext>
            </a:extLst>
          </p:cNvPr>
          <p:cNvSpPr/>
          <p:nvPr/>
        </p:nvSpPr>
        <p:spPr>
          <a:xfrm>
            <a:off x="363014" y="3990109"/>
            <a:ext cx="1584176" cy="168550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Style loss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F6B88BA-3F56-4BFF-A765-7480EF47AD05}"/>
              </a:ext>
            </a:extLst>
          </p:cNvPr>
          <p:cNvCxnSpPr>
            <a:cxnSpLocks/>
            <a:stCxn id="11" idx="0"/>
            <a:endCxn id="38" idx="3"/>
          </p:cNvCxnSpPr>
          <p:nvPr/>
        </p:nvCxnSpPr>
        <p:spPr>
          <a:xfrm rot="16200000" flipV="1">
            <a:off x="3105425" y="79431"/>
            <a:ext cx="184218" cy="25006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F20BD4EF-D436-4E56-ACDF-329F625C1033}"/>
              </a:ext>
            </a:extLst>
          </p:cNvPr>
          <p:cNvCxnSpPr>
            <a:cxnSpLocks/>
            <a:endCxn id="38" idx="1"/>
          </p:cNvCxnSpPr>
          <p:nvPr/>
        </p:nvCxnSpPr>
        <p:spPr>
          <a:xfrm rot="16200000" flipV="1">
            <a:off x="-357375" y="1958055"/>
            <a:ext cx="1768940" cy="328162"/>
          </a:xfrm>
          <a:prstGeom prst="bentConnector4">
            <a:avLst>
              <a:gd name="adj1" fmla="val 267"/>
              <a:gd name="adj2" fmla="val 169661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943A71BA-124A-4C31-818B-181BA6BAA374}"/>
              </a:ext>
            </a:extLst>
          </p:cNvPr>
          <p:cNvCxnSpPr>
            <a:cxnSpLocks/>
            <a:endCxn id="39" idx="1"/>
          </p:cNvCxnSpPr>
          <p:nvPr/>
        </p:nvCxnSpPr>
        <p:spPr>
          <a:xfrm rot="5400000">
            <a:off x="-361800" y="3021408"/>
            <a:ext cx="1777790" cy="328162"/>
          </a:xfrm>
          <a:prstGeom prst="bentConnector4">
            <a:avLst>
              <a:gd name="adj1" fmla="val 514"/>
              <a:gd name="adj2" fmla="val 152645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96D5EA33-D923-43C3-A099-8628A529BCCF}"/>
              </a:ext>
            </a:extLst>
          </p:cNvPr>
          <p:cNvCxnSpPr>
            <a:cxnSpLocks/>
            <a:stCxn id="13" idx="2"/>
            <a:endCxn id="39" idx="3"/>
          </p:cNvCxnSpPr>
          <p:nvPr/>
        </p:nvCxnSpPr>
        <p:spPr>
          <a:xfrm rot="5400000">
            <a:off x="3120932" y="2747435"/>
            <a:ext cx="153207" cy="25006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CA1EA1E-85B6-4E56-B43E-DCDE7B2CCC4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64873" y="3309303"/>
            <a:ext cx="2985558" cy="1032468"/>
          </a:xfrm>
          <a:prstGeom prst="bentConnector3">
            <a:avLst>
              <a:gd name="adj1" fmla="val -2051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E4C2388-23ED-4E35-81ED-7972B244EB79}"/>
              </a:ext>
            </a:extLst>
          </p:cNvPr>
          <p:cNvCxnSpPr>
            <a:stCxn id="15" idx="2"/>
            <a:endCxn id="33" idx="3"/>
          </p:cNvCxnSpPr>
          <p:nvPr/>
        </p:nvCxnSpPr>
        <p:spPr>
          <a:xfrm rot="5400000">
            <a:off x="6333344" y="2867474"/>
            <a:ext cx="401315" cy="25461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ADFE73F-2D9B-43EB-B8D8-618DD9B94ADB}"/>
              </a:ext>
            </a:extLst>
          </p:cNvPr>
          <p:cNvCxnSpPr>
            <a:stCxn id="7" idx="1"/>
            <a:endCxn id="32" idx="1"/>
          </p:cNvCxnSpPr>
          <p:nvPr/>
        </p:nvCxnSpPr>
        <p:spPr>
          <a:xfrm rot="10800000" flipH="1">
            <a:off x="691179" y="1015668"/>
            <a:ext cx="2964610" cy="1033853"/>
          </a:xfrm>
          <a:prstGeom prst="bentConnector3">
            <a:avLst>
              <a:gd name="adj1" fmla="val -2136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1637D3C0-7A33-447E-8ABB-0E78B336F3F2}"/>
              </a:ext>
            </a:extLst>
          </p:cNvPr>
          <p:cNvCxnSpPr>
            <a:stCxn id="14" idx="0"/>
            <a:endCxn id="32" idx="3"/>
          </p:cNvCxnSpPr>
          <p:nvPr/>
        </p:nvCxnSpPr>
        <p:spPr>
          <a:xfrm rot="16200000" flipV="1">
            <a:off x="6287081" y="-31449"/>
            <a:ext cx="472888" cy="25671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13C180-30BA-4BAA-A7E8-9DB9A74EDF81}"/>
              </a:ext>
            </a:extLst>
          </p:cNvPr>
          <p:cNvCxnSpPr>
            <a:stCxn id="7" idx="3"/>
            <a:endCxn id="34" idx="1"/>
          </p:cNvCxnSpPr>
          <p:nvPr/>
        </p:nvCxnSpPr>
        <p:spPr>
          <a:xfrm flipV="1">
            <a:off x="1771179" y="1631166"/>
            <a:ext cx="274415" cy="418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09DBE5B-BBC3-42EB-A6B2-4699382A0798}"/>
              </a:ext>
            </a:extLst>
          </p:cNvPr>
          <p:cNvCxnSpPr>
            <a:stCxn id="11" idx="1"/>
            <a:endCxn id="34" idx="3"/>
          </p:cNvCxnSpPr>
          <p:nvPr/>
        </p:nvCxnSpPr>
        <p:spPr>
          <a:xfrm flipH="1" flipV="1">
            <a:off x="3629770" y="1631166"/>
            <a:ext cx="278107" cy="337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121F7B-5ABB-42F9-B5E3-81B00F84A25F}"/>
              </a:ext>
            </a:extLst>
          </p:cNvPr>
          <p:cNvCxnSpPr>
            <a:stCxn id="9" idx="3"/>
            <a:endCxn id="35" idx="1"/>
          </p:cNvCxnSpPr>
          <p:nvPr/>
        </p:nvCxnSpPr>
        <p:spPr>
          <a:xfrm>
            <a:off x="1771181" y="3308749"/>
            <a:ext cx="274413" cy="418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5B96786-00F7-43AC-A0DC-CD3836060B6F}"/>
              </a:ext>
            </a:extLst>
          </p:cNvPr>
          <p:cNvCxnSpPr>
            <a:stCxn id="13" idx="1"/>
            <a:endCxn id="35" idx="3"/>
          </p:cNvCxnSpPr>
          <p:nvPr/>
        </p:nvCxnSpPr>
        <p:spPr>
          <a:xfrm flipH="1">
            <a:off x="3629770" y="3386403"/>
            <a:ext cx="278110" cy="340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5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287524" y="1256721"/>
            <a:ext cx="8316923" cy="27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AutoNum type="arabicParenBoth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Adversarial loss : Discriminator</a:t>
            </a:r>
          </a:p>
          <a:p>
            <a:pPr marL="342900" indent="-342900" algn="l">
              <a:lnSpc>
                <a:spcPct val="200000"/>
              </a:lnSpc>
              <a:buAutoNum type="arabicParenBoth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Perceptual loss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얼굴의 형태 보존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342900" indent="-342900" algn="l">
              <a:lnSpc>
                <a:spcPct val="200000"/>
              </a:lnSpc>
              <a:buAutoNum type="arabicParenBoth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Cycle loss : x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G(G(x))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 동일하도록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342900" indent="-342900" algn="l">
              <a:lnSpc>
                <a:spcPct val="200000"/>
              </a:lnSpc>
              <a:buAutoNum type="arabicParenBoth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Landmark loss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눈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입 영역에 대하여 각각 원본과 비교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[Proposed]</a:t>
            </a:r>
          </a:p>
          <a:p>
            <a:pPr marL="342900" indent="-342900" algn="l">
              <a:lnSpc>
                <a:spcPct val="200000"/>
              </a:lnSpc>
              <a:buAutoNum type="arabicParenBoth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Style loss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눈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입을 제외한 영역에 대하여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Style Transfer [Proposed]</a:t>
            </a:r>
          </a:p>
        </p:txBody>
      </p:sp>
    </p:spTree>
    <p:extLst>
      <p:ext uri="{BB962C8B-B14F-4D97-AF65-F5344CB8AC3E}">
        <p14:creationId xmlns:p14="http://schemas.microsoft.com/office/powerpoint/2010/main" val="79519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5" y="1256721"/>
            <a:ext cx="4284476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마스크 영역 감지 및 제거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기반으로 마스크 없는 영상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얼굴의 거의 절반을 덮고 있는 마스크를 제거하면 신원 추측에 도움이 됨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038388-BB18-4E10-BF0D-61EE14A7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797" y="1253841"/>
            <a:ext cx="44672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26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673C4-0C0B-4C49-A94C-88C542EF6F07}"/>
                  </a:ext>
                </a:extLst>
              </p:cNvPr>
              <p:cNvSpPr txBox="1"/>
              <p:nvPr/>
            </p:nvSpPr>
            <p:spPr>
              <a:xfrm>
                <a:off x="323528" y="1131590"/>
                <a:ext cx="8316923" cy="503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𝑒𝑦𝑒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𝑛𝑜𝑠𝑒</m:t>
                        </m:r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673C4-0C0B-4C49-A94C-88C542EF6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31590"/>
                <a:ext cx="8316923" cy="503408"/>
              </a:xfrm>
              <a:prstGeom prst="rect">
                <a:avLst/>
              </a:prstGeom>
              <a:blipFill>
                <a:blip r:embed="rId2"/>
                <a:stretch>
                  <a:fillRect l="-440" b="-1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C91CEED-633A-4814-97B5-BCF9D5142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327717"/>
            <a:ext cx="1224136" cy="1190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BB5642-7B57-41BA-ABB4-32F740B59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327718"/>
            <a:ext cx="1224136" cy="1190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F9C6A0-8797-4E6D-89BC-71E711CB4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115" y="1304494"/>
            <a:ext cx="1152128" cy="1213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F79F21-7560-46C6-B183-EBE3455C3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267" y="1304494"/>
            <a:ext cx="1152128" cy="1213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2B2DF6-930E-4109-9DD4-835C5C72D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021" y="3363839"/>
            <a:ext cx="1289730" cy="1313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71CED7-BE33-4AC9-87AC-4B1A7FA8C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816" y="3355213"/>
            <a:ext cx="1228267" cy="1313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EA824-CF0F-469E-B98B-B9518CB5975A}"/>
                  </a:ext>
                </a:extLst>
              </p:cNvPr>
              <p:cNvSpPr txBox="1"/>
              <p:nvPr/>
            </p:nvSpPr>
            <p:spPr>
              <a:xfrm>
                <a:off x="413538" y="2732607"/>
                <a:ext cx="8316923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EA824-CF0F-469E-B98B-B9518CB5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8" y="2732607"/>
                <a:ext cx="8316923" cy="502702"/>
              </a:xfrm>
              <a:prstGeom prst="rect">
                <a:avLst/>
              </a:prstGeom>
              <a:blipFill>
                <a:blip r:embed="rId9"/>
                <a:stretch>
                  <a:fillRect l="-513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EAD63-48F5-4F38-BB22-B00D3409F3B0}"/>
                  </a:ext>
                </a:extLst>
              </p:cNvPr>
              <p:cNvSpPr txBox="1"/>
              <p:nvPr/>
            </p:nvSpPr>
            <p:spPr>
              <a:xfrm>
                <a:off x="3419872" y="2752871"/>
                <a:ext cx="6245634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𝑙𝑎𝑛𝑑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</m:t>
                        </m:r>
                      </m:sup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𝐴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𝐵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EAD63-48F5-4F38-BB22-B00D3409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752871"/>
                <a:ext cx="6245634" cy="506870"/>
              </a:xfrm>
              <a:prstGeom prst="rect">
                <a:avLst/>
              </a:prstGeom>
              <a:blipFill>
                <a:blip r:embed="rId10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88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673C4-0C0B-4C49-A94C-88C542EF6F07}"/>
                  </a:ext>
                </a:extLst>
              </p:cNvPr>
              <p:cNvSpPr txBox="1"/>
              <p:nvPr/>
            </p:nvSpPr>
            <p:spPr>
              <a:xfrm>
                <a:off x="4237968" y="1003177"/>
                <a:ext cx="8316923" cy="503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𝑠𝑡𝑦𝑙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5673C4-0C0B-4C49-A94C-88C542EF6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968" y="1003177"/>
                <a:ext cx="8316923" cy="503408"/>
              </a:xfrm>
              <a:prstGeom prst="rect">
                <a:avLst/>
              </a:prstGeom>
              <a:blipFill>
                <a:blip r:embed="rId2"/>
                <a:stretch>
                  <a:fillRect l="-440" b="-1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EA824-CF0F-469E-B98B-B9518CB5975A}"/>
                  </a:ext>
                </a:extLst>
              </p:cNvPr>
              <p:cNvSpPr txBox="1"/>
              <p:nvPr/>
            </p:nvSpPr>
            <p:spPr>
              <a:xfrm>
                <a:off x="291596" y="946842"/>
                <a:ext cx="8316923" cy="503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𝑆𝑡𝑦𝑙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EA824-CF0F-469E-B98B-B9518CB5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96" y="946842"/>
                <a:ext cx="8316923" cy="503408"/>
              </a:xfrm>
              <a:prstGeom prst="rect">
                <a:avLst/>
              </a:prstGeom>
              <a:blipFill>
                <a:blip r:embed="rId3"/>
                <a:stretch>
                  <a:fillRect l="-513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EAD63-48F5-4F38-BB22-B00D3409F3B0}"/>
                  </a:ext>
                </a:extLst>
              </p:cNvPr>
              <p:cNvSpPr txBox="1"/>
              <p:nvPr/>
            </p:nvSpPr>
            <p:spPr>
              <a:xfrm>
                <a:off x="843222" y="3003798"/>
                <a:ext cx="721367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𝑆𝑡𝑦𝑙𝑒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𝑠𝑡𝑦𝑙𝑒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𝑠𝑡𝑦𝑙𝑒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𝑠𝑡𝑦𝑙𝑒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𝑠𝑡𝑦𝑙𝑒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𝐴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  <a:ea typeface="나눔바른고딕" panose="020B0603020101020101"/>
                                              </a:rPr>
                                              <m:t>𝐵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EAD63-48F5-4F38-BB22-B00D3409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22" y="3003798"/>
                <a:ext cx="7213670" cy="506870"/>
              </a:xfrm>
              <a:prstGeom prst="rect">
                <a:avLst/>
              </a:prstGeom>
              <a:blipFill>
                <a:blip r:embed="rId4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F8EC404-743D-43CD-A0FC-235458CC0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102" y="1117113"/>
            <a:ext cx="1085850" cy="1190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BB361C-489F-431D-A5D0-0EEC17CC3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254" y="1135802"/>
            <a:ext cx="1182215" cy="1171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FABD0F-94D6-47C2-8624-DB8FC95BB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782" y="1135802"/>
            <a:ext cx="1270274" cy="1238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8C84B2-9266-4868-889F-803350F22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656" y="1135802"/>
            <a:ext cx="1076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EA824-CF0F-469E-B98B-B9518CB5975A}"/>
                  </a:ext>
                </a:extLst>
              </p:cNvPr>
              <p:cNvSpPr txBox="1"/>
              <p:nvPr/>
            </p:nvSpPr>
            <p:spPr>
              <a:xfrm>
                <a:off x="291596" y="946842"/>
                <a:ext cx="8316923" cy="2631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Total loss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𝑐𝑦𝑐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10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0.1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𝑙𝑎𝑛𝑑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0.001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0.005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DEA824-CF0F-469E-B98B-B9518CB5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96" y="946842"/>
                <a:ext cx="8316923" cy="2631939"/>
              </a:xfrm>
              <a:prstGeom prst="rect">
                <a:avLst/>
              </a:prstGeom>
              <a:blipFill>
                <a:blip r:embed="rId2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EAD63-48F5-4F38-BB22-B00D3409F3B0}"/>
                  </a:ext>
                </a:extLst>
              </p:cNvPr>
              <p:cNvSpPr txBox="1"/>
              <p:nvPr/>
            </p:nvSpPr>
            <p:spPr>
              <a:xfrm>
                <a:off x="1475656" y="3435846"/>
                <a:ext cx="7213670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𝑙𝑎𝑛𝑑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𝑙𝑎𝑛𝑑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𝑆𝑡𝑦𝑙𝑒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EAD63-48F5-4F38-BB22-B00D3409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435846"/>
                <a:ext cx="7213670" cy="391261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78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88C637-22BE-464E-B21F-A72A2D590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7494"/>
            <a:ext cx="1261872" cy="1353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C47813-F814-4B7C-B000-AFD8E861E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318370"/>
            <a:ext cx="1526334" cy="15487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7248D-DCFE-4960-9457-9E0B9519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318370"/>
            <a:ext cx="1526004" cy="1548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0F014F-CC6B-4201-ABC9-0A83EF04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508" y="2280060"/>
            <a:ext cx="1656184" cy="1625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B790B-CF58-4E0D-8931-BCB95D96D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562" y="2251248"/>
            <a:ext cx="1620180" cy="16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5CC1E0-3835-431D-BB68-DEBA1C796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3478"/>
            <a:ext cx="1440160" cy="16129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944368-1E62-4F32-99E1-B6DA8741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11710"/>
            <a:ext cx="1588632" cy="16129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88BFF4-C1B9-4FFB-9A24-BA0903EE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2186434"/>
            <a:ext cx="1714773" cy="17083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0A5C8C-ED17-4059-88C9-381B67814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211710"/>
            <a:ext cx="1636469" cy="16364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D164F4-1AF1-4303-BF4B-BA0996B93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436" y="2186434"/>
            <a:ext cx="1591395" cy="15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9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E7A725-A09F-4A65-974B-F3360E28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86700"/>
            <a:ext cx="1535836" cy="1588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C7A5E-E611-4CCC-B4C4-7313CE569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0" y="190518"/>
            <a:ext cx="1450586" cy="163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94DCD9-A7DF-4B3A-8AEA-3685B19ED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2386700"/>
            <a:ext cx="1594033" cy="15881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6FB61C-D5D3-4C59-ADF4-2ED0F81DD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103" y="2471216"/>
            <a:ext cx="1525954" cy="15036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0C60F5-BDAD-4D8D-9718-7A7835028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372" y="2362992"/>
            <a:ext cx="1594033" cy="16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8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131C5-43DB-4448-8CCB-66DC9E1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83718"/>
            <a:ext cx="1575545" cy="1623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586419-83F7-4B47-AB2E-E004D99A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283718"/>
            <a:ext cx="1575545" cy="1586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B06E27-8C1C-4232-B585-6DBC19131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283718"/>
            <a:ext cx="1581644" cy="162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F67FB-28B3-4152-96CC-802462C0D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43" y="2250058"/>
            <a:ext cx="1650496" cy="16568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1E6901-A87F-4A8F-A231-64C6CA114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9502"/>
            <a:ext cx="1216152" cy="1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8452A-C162-4858-BB5C-D80808FB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0982"/>
            <a:ext cx="1504932" cy="1730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FA86A7-0F36-477F-933E-EC769B8F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571750"/>
            <a:ext cx="1612763" cy="16561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F3A3FC-578E-4924-ADE6-8D261910A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12" y="2580382"/>
            <a:ext cx="1679713" cy="1698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36E2D8-AF07-4DFC-8D4E-9279D31B0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860" y="2630673"/>
            <a:ext cx="1610585" cy="15982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F0C812-489E-40D6-9B4F-CCCEAF9F1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30673"/>
            <a:ext cx="1592166" cy="1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B0F25-BC98-4CBE-94E0-0F1FCAF6C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5486"/>
            <a:ext cx="1440160" cy="1896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F6F956-E580-43D4-90BF-DA987B1C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71" y="2440606"/>
            <a:ext cx="1554150" cy="1702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FFBACC-8EA4-45C2-8D01-3FD92D3A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440605"/>
            <a:ext cx="1645061" cy="1702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3235DC-F12A-47B8-87E3-9F8430AD3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948" y="2416284"/>
            <a:ext cx="1724853" cy="17510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4F3356-857B-4500-8580-BC5A7061A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199" y="2440606"/>
            <a:ext cx="1700403" cy="17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9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33F64-6E76-43C2-8E4A-A68919F9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0" y="3032512"/>
            <a:ext cx="1508224" cy="15302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1482AB-D5BD-4D90-87BD-8E8B8E2A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0" y="1337638"/>
            <a:ext cx="1508224" cy="1502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4FF35-7640-40EC-A93C-E692111E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000" y="1351990"/>
            <a:ext cx="1508225" cy="1508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E2BF30-2FA7-450A-B2A4-1A481A857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64" y="3070604"/>
            <a:ext cx="1525291" cy="15312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279A9-5ACA-45DD-A784-BF112B0BC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162" y="1360559"/>
            <a:ext cx="1508225" cy="14910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119A6E-1A1A-41FF-B0F2-54140A6F3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55" y="3068303"/>
            <a:ext cx="1508224" cy="15139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09A287-C860-49D2-8802-72165E58A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324" y="1344856"/>
            <a:ext cx="1497531" cy="1515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B2E50-CEF1-4ECF-9899-BE60FB579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379" y="3068303"/>
            <a:ext cx="1508114" cy="15139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C69B08-BB97-49E2-9305-DB9D4E47D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8791" y="1344856"/>
            <a:ext cx="1501505" cy="1531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D705E8-F623-417A-9923-944865CFC3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3093" y="3038306"/>
            <a:ext cx="1591395" cy="1573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6823C7-A01D-4A1F-98F9-16D73DD0C0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8708" y="23728"/>
            <a:ext cx="1151588" cy="11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31692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Stage 1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마스크를 감지하고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E-D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네트워크를 사용하여 이진 분할 맵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Stage 2 : global coherency, deep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missing semantics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점진적으로 학습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하나의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하나의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사용하려 모델 훈련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– global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cohenrency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구조를 생성하지만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“deep region of missing hole”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합성이 어려움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deep region of missing hole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위한 추가적인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세부적인 부분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5796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31692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 논문의 중요한 기여 사항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마스크 자동 제거 및 얼굴 구조 유지한 채 영역을 합성하는 방법 제안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사용하여 점진적으로 성장하는 네트워크 접근 방식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CelebA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 세트를 사용하여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paired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된 데이터 세트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실제 이미지에 대해 구조적으로 좋은 성능의 얼굴 이미지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78232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27153-450E-4B89-8AAF-9A5C59FE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804639"/>
            <a:ext cx="5821637" cy="43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15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Map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모듈의 출력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: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이진 분할 맵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𝑚𝑎𝑠𝑘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𝑚𝑎𝑝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CNN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기반 인코더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디코더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아키텍쳐로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구성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(U-net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수정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5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Conv. Block,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각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Block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은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Lrelu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와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instance_norm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layer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포함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Decoder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마지막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layer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tanh (without normalization)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Noisy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한 결과를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모폴로지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연산을 수행하여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Clean map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생성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150653"/>
              </a:xfrm>
              <a:prstGeom prst="rect">
                <a:avLst/>
              </a:prstGeom>
              <a:blipFill>
                <a:blip r:embed="rId2"/>
                <a:stretch>
                  <a:fillRect l="-440" b="-36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FE17B3B-EE95-4C8F-8EBD-3C62414B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311360"/>
            <a:ext cx="5190284" cy="164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496F3A-0F24-468E-B5B0-75D88B40E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78" y="196754"/>
            <a:ext cx="2664047" cy="14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0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Editing Module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𝑒𝑑𝑖𝑡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구조는 동일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Squeeze and excitation (SE)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block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사용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인코더의 처음 세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block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결과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Atrous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convolution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4 layer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사용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: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누락된 부분을 생성하는데 도움을 준다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  (= Dilated convolution)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534027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0D16B1E5-B55C-4244-B2D8-26BC9F1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2" y="3680226"/>
            <a:ext cx="4536504" cy="4131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724D93-4E4F-4D13-AC1B-F3BE392B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03798"/>
            <a:ext cx="3136801" cy="197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287524" y="1256721"/>
            <a:ext cx="831692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Squeeze and excitation (SE)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block 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이전 연구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Squeeze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각 채널들의 중요한 정보만 추출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Excitation : squeeze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한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결과에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대하여 재조정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122" name="Picture 2" descr="Imgur">
            <a:extLst>
              <a:ext uri="{FF2B5EF4-FFF2-40B4-BE49-F238E27FC236}">
                <a16:creationId xmlns:a16="http://schemas.microsoft.com/office/drawing/2014/main" id="{562C8A5E-28C9-4BFA-9204-7D4D9937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44253"/>
            <a:ext cx="7596336" cy="22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114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10622</TotalTime>
  <Words>743</Words>
  <Application>Microsoft Office PowerPoint</Application>
  <PresentationFormat>화면 슬라이드 쇼(16:9)</PresentationFormat>
  <Paragraphs>136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-apple-system</vt:lpstr>
      <vt:lpstr>ArialUnicodeMS</vt:lpstr>
      <vt:lpstr>나눔바른고딕</vt:lpstr>
      <vt:lpstr>맑은 고딕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341</cp:revision>
  <dcterms:created xsi:type="dcterms:W3CDTF">2016-12-05T23:26:54Z</dcterms:created>
  <dcterms:modified xsi:type="dcterms:W3CDTF">2021-01-20T08:21:55Z</dcterms:modified>
</cp:coreProperties>
</file>